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5.wmf"/><Relationship Id="rId4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8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6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6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1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7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0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6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B3CA950-A0EC-064A-A417-5B1A93C14E1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B8A4-AD93-4C41-92AE-2C7DF57BC4ED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7660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www.richardspackaging.com/photos/saladdressingpvc.jpg&amp;imgrefurl=http://www.richardspackaging.com/plastic/food/dressings/dressing.html&amp;h=264&amp;w=352&amp;sz=11&amp;tbnid=vFrlq7o4ZAIJ:&amp;tbnh=87&amp;tbnw=116&amp;prev=/images?q=salad+dressing&amp;start=20&amp;hl=en&amp;lr=&amp;ie=UTF-8&amp;oe=UTF-8&amp;sa=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www.zelandia.net/useful/mayonnaise.jpg&amp;imgrefurl=http://www.zelandia.net/useful/useful.htm&amp;h=300&amp;w=178&amp;sz=23&amp;tbnid=scL2a_bP8CQJ:&amp;tbnh=109&amp;tbnw=65&amp;prev=/images?q=mayonnaise&amp;hl=en&amp;lr=&amp;ie=UTF-8&amp;oe=UTF-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A15B616-92B6-F34F-B3B8-2C3BEC4EDD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0952" y="3268717"/>
            <a:ext cx="6062488" cy="1645071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/>
              <a:t>What are they?</a:t>
            </a:r>
          </a:p>
          <a:p>
            <a:pPr algn="l"/>
            <a:r>
              <a:rPr lang="en-US" sz="5300" dirty="0"/>
              <a:t>Where do we find them?</a:t>
            </a:r>
          </a:p>
          <a:p>
            <a:pPr algn="l"/>
            <a:r>
              <a:rPr lang="en-US" sz="5300" dirty="0"/>
              <a:t>How do we describe                </a:t>
            </a:r>
            <a:r>
              <a:rPr lang="en-US" dirty="0"/>
              <a:t>them?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B4BFC9A-7FFC-F244-B9C8-3A1B19B655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685" y="170373"/>
            <a:ext cx="8825658" cy="1280160"/>
          </a:xfrm>
        </p:spPr>
        <p:txBody>
          <a:bodyPr>
            <a:normAutofit fontScale="85000" lnSpcReduction="20000"/>
          </a:bodyPr>
          <a:lstStyle/>
          <a:p>
            <a:br>
              <a:rPr lang="en-US" sz="3200" b="1" dirty="0"/>
            </a:br>
            <a:r>
              <a:rPr lang="en-US" sz="6400" b="1" dirty="0">
                <a:solidFill>
                  <a:srgbClr val="00FF00"/>
                </a:solidFill>
              </a:rPr>
              <a:t>Mixtures</a:t>
            </a:r>
            <a:r>
              <a:rPr lang="en-US" sz="6400" b="1" dirty="0"/>
              <a:t> and </a:t>
            </a:r>
            <a:r>
              <a:rPr lang="en-US" sz="6400" b="1" dirty="0">
                <a:solidFill>
                  <a:srgbClr val="FFFF00"/>
                </a:solidFill>
              </a:rPr>
              <a:t>Solutions</a:t>
            </a:r>
          </a:p>
        </p:txBody>
      </p:sp>
      <p:pic>
        <p:nvPicPr>
          <p:cNvPr id="6" name="Picture 4" descr="j0321055">
            <a:extLst>
              <a:ext uri="{FF2B5EF4-FFF2-40B4-BE49-F238E27FC236}">
                <a16:creationId xmlns:a16="http://schemas.microsoft.com/office/drawing/2014/main" id="{F45226F6-0311-B04B-AE78-CF6126B2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0833" y="1450533"/>
            <a:ext cx="1141363" cy="159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94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5FAC8C-1115-7E48-8D98-03FCB2131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94881"/>
              </p:ext>
            </p:extLst>
          </p:nvPr>
        </p:nvGraphicFramePr>
        <p:xfrm>
          <a:off x="1143000" y="1245870"/>
          <a:ext cx="9426573" cy="43439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42191">
                  <a:extLst>
                    <a:ext uri="{9D8B030D-6E8A-4147-A177-3AD203B41FA5}">
                      <a16:colId xmlns:a16="http://schemas.microsoft.com/office/drawing/2014/main" val="1102475923"/>
                    </a:ext>
                  </a:extLst>
                </a:gridCol>
                <a:gridCol w="3142191">
                  <a:extLst>
                    <a:ext uri="{9D8B030D-6E8A-4147-A177-3AD203B41FA5}">
                      <a16:colId xmlns:a16="http://schemas.microsoft.com/office/drawing/2014/main" val="1327875407"/>
                    </a:ext>
                  </a:extLst>
                </a:gridCol>
                <a:gridCol w="3142191">
                  <a:extLst>
                    <a:ext uri="{9D8B030D-6E8A-4147-A177-3AD203B41FA5}">
                      <a16:colId xmlns:a16="http://schemas.microsoft.com/office/drawing/2014/main" val="1621743195"/>
                    </a:ext>
                  </a:extLst>
                </a:gridCol>
              </a:tblGrid>
              <a:tr h="412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Colloid Type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Phases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00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Example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00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49871187"/>
                  </a:ext>
                </a:extLst>
              </a:tr>
              <a:tr h="41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Solid Sol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Coloured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gems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aquamarine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27488232"/>
                  </a:ext>
                </a:extLst>
              </a:tr>
              <a:tr h="729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Sol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solid in liquid, liquid substance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Paint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84228706"/>
                  </a:ext>
                </a:extLst>
              </a:tr>
              <a:tr h="729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Gel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solid in liquid, solid substance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Gelatin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41174104"/>
                  </a:ext>
                </a:extLst>
              </a:tr>
              <a:tr h="41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Foam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gas in liquid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Whipped cream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232601480"/>
                  </a:ext>
                </a:extLst>
              </a:tr>
              <a:tr h="41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Liquid Emulsion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liquid in liquid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Milk, mayonnaise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37717551"/>
                  </a:ext>
                </a:extLst>
              </a:tr>
              <a:tr h="41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Solid Emulsion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liquid in solid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Cheese, butter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983463756"/>
                  </a:ext>
                </a:extLst>
              </a:tr>
              <a:tr h="41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Solid Aerosol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solid in gas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Smoke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401561137"/>
                  </a:ext>
                </a:extLst>
              </a:tr>
              <a:tr h="412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Liquid Aerosol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liquid in gas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Clouds, fog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3389115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1AEEA9FB-A2E4-784E-9163-8E519B0E8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7440" y="685800"/>
            <a:ext cx="8192699" cy="119948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8 Types of Colloids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3425814-D528-5842-8DDA-1AC0CA70A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91" y="5589782"/>
            <a:ext cx="97497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Two groups of colloids: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FFFF"/>
                </a:solidFill>
              </a:rPr>
              <a:t>Heterogeneous</a:t>
            </a:r>
            <a:r>
              <a:rPr lang="en-US" dirty="0">
                <a:solidFill>
                  <a:srgbClr val="FFFF00"/>
                </a:solidFill>
              </a:rPr>
              <a:t> colloids</a:t>
            </a:r>
            <a:r>
              <a:rPr lang="en-US" dirty="0"/>
              <a:t> – </a:t>
            </a:r>
            <a:r>
              <a:rPr lang="en-US" u="sng" dirty="0"/>
              <a:t>two phases</a:t>
            </a:r>
            <a:r>
              <a:rPr lang="en-US" dirty="0"/>
              <a:t> are clearly seen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66FF33"/>
                </a:solidFill>
              </a:rPr>
              <a:t>Homogeneous colloids</a:t>
            </a:r>
            <a:r>
              <a:rPr lang="en-US" dirty="0"/>
              <a:t> – appears to be </a:t>
            </a:r>
            <a:r>
              <a:rPr lang="en-US" u="sng" dirty="0"/>
              <a:t>one phase</a:t>
            </a:r>
          </a:p>
        </p:txBody>
      </p:sp>
    </p:spTree>
    <p:extLst>
      <p:ext uri="{BB962C8B-B14F-4D97-AF65-F5344CB8AC3E}">
        <p14:creationId xmlns:p14="http://schemas.microsoft.com/office/powerpoint/2010/main" val="7067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E3E0C85-ECAC-5545-AF6A-99577E2DC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66"/>
                </a:solidFill>
              </a:rPr>
              <a:t>The Tyndall Effect</a:t>
            </a:r>
          </a:p>
        </p:txBody>
      </p:sp>
      <p:pic>
        <p:nvPicPr>
          <p:cNvPr id="5" name="Picture 9" descr="tyndall3">
            <a:extLst>
              <a:ext uri="{FF2B5EF4-FFF2-40B4-BE49-F238E27FC236}">
                <a16:creationId xmlns:a16="http://schemas.microsoft.com/office/drawing/2014/main" id="{76064995-966D-4149-9FB7-598195D653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21436" y="4710867"/>
            <a:ext cx="2862844" cy="2147133"/>
          </a:xfrm>
          <a:prstGeom prst="rect">
            <a:avLst/>
          </a:prstGeom>
          <a:noFill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0FED936-E558-CA45-90C8-CCE5A97FE43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17270" y="2137411"/>
            <a:ext cx="8652510" cy="4720590"/>
          </a:xfrm>
        </p:spPr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dirty="0">
                <a:solidFill>
                  <a:srgbClr val="FFFF00"/>
                </a:solidFill>
              </a:rPr>
              <a:t> Tyndall effect </a:t>
            </a:r>
            <a:r>
              <a:rPr lang="en-US" dirty="0"/>
              <a:t>allows us to</a:t>
            </a:r>
            <a:r>
              <a:rPr lang="en-US" dirty="0">
                <a:solidFill>
                  <a:srgbClr val="FFFF00"/>
                </a:solidFill>
              </a:rPr>
              <a:t> distinguish between solutions, colloids, and suspensions</a:t>
            </a:r>
            <a:r>
              <a:rPr lang="en-US" dirty="0"/>
              <a:t>.</a:t>
            </a:r>
          </a:p>
          <a:p>
            <a:r>
              <a:rPr lang="en-US" dirty="0"/>
              <a:t>It works by shining a beam of light into the mixture.  If…</a:t>
            </a:r>
          </a:p>
          <a:p>
            <a:r>
              <a:rPr lang="en-US" dirty="0"/>
              <a:t>Light is </a:t>
            </a:r>
            <a:r>
              <a:rPr lang="en-US" i="1" dirty="0">
                <a:solidFill>
                  <a:srgbClr val="FF0066"/>
                </a:solidFill>
              </a:rPr>
              <a:t>blocked</a:t>
            </a:r>
            <a:r>
              <a:rPr lang="en-US" dirty="0"/>
              <a:t> at entry into the mixture</a:t>
            </a:r>
          </a:p>
          <a:p>
            <a:pPr lvl="1"/>
            <a:r>
              <a:rPr lang="en-US" dirty="0"/>
              <a:t>the mixture is a </a:t>
            </a:r>
            <a:r>
              <a:rPr lang="en-US" dirty="0">
                <a:solidFill>
                  <a:srgbClr val="FF0066"/>
                </a:solidFill>
              </a:rPr>
              <a:t>suspension</a:t>
            </a:r>
            <a:r>
              <a:rPr lang="en-US" dirty="0"/>
              <a:t>.</a:t>
            </a:r>
          </a:p>
          <a:p>
            <a:r>
              <a:rPr lang="en-US" dirty="0"/>
              <a:t>Light </a:t>
            </a:r>
            <a:r>
              <a:rPr lang="en-US" dirty="0">
                <a:solidFill>
                  <a:srgbClr val="FFFF00"/>
                </a:solidFill>
              </a:rPr>
              <a:t>passes through unobstructed</a:t>
            </a:r>
          </a:p>
          <a:p>
            <a:pPr lvl="1"/>
            <a:r>
              <a:rPr lang="en-US" dirty="0"/>
              <a:t>the mixture is 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66FF33"/>
                </a:solidFill>
              </a:rPr>
              <a:t>solution</a:t>
            </a:r>
            <a:r>
              <a:rPr lang="en-US" dirty="0"/>
              <a:t>.</a:t>
            </a:r>
          </a:p>
          <a:p>
            <a:r>
              <a:rPr lang="en-US" dirty="0"/>
              <a:t>Light </a:t>
            </a:r>
            <a:r>
              <a:rPr lang="en-US" dirty="0">
                <a:solidFill>
                  <a:srgbClr val="00FFFF"/>
                </a:solidFill>
              </a:rPr>
              <a:t>passes</a:t>
            </a:r>
            <a:r>
              <a:rPr lang="en-US" dirty="0"/>
              <a:t>, but the </a:t>
            </a:r>
            <a:r>
              <a:rPr lang="en-US" dirty="0">
                <a:solidFill>
                  <a:srgbClr val="00FFFF"/>
                </a:solidFill>
              </a:rPr>
              <a:t>beam can be seen</a:t>
            </a:r>
            <a:r>
              <a:rPr lang="en-US" dirty="0"/>
              <a:t> in the mixture</a:t>
            </a:r>
          </a:p>
          <a:p>
            <a:pPr lvl="1"/>
            <a:r>
              <a:rPr lang="en-US" dirty="0"/>
              <a:t>the mixture is a </a:t>
            </a:r>
            <a:r>
              <a:rPr lang="en-US" dirty="0">
                <a:solidFill>
                  <a:srgbClr val="00FFFF"/>
                </a:solidFill>
              </a:rPr>
              <a:t>colloid.</a:t>
            </a:r>
          </a:p>
        </p:txBody>
      </p:sp>
      <p:pic>
        <p:nvPicPr>
          <p:cNvPr id="8" name="Picture 6" descr="John Tyndall. This image was copied from www.lexicorps.com/Tyndall.htm without permission">
            <a:extLst>
              <a:ext uri="{FF2B5EF4-FFF2-40B4-BE49-F238E27FC236}">
                <a16:creationId xmlns:a16="http://schemas.microsoft.com/office/drawing/2014/main" id="{7757041E-96F9-274D-8937-D8999F7AA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270" y="0"/>
            <a:ext cx="977900" cy="1447800"/>
          </a:xfrm>
          <a:prstGeom prst="rect">
            <a:avLst/>
          </a:prstGeom>
          <a:noFill/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7338FF12-D9AE-A84D-8DE3-F833AF7C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439" y="31768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John Tyndall, British, c1860</a:t>
            </a:r>
          </a:p>
        </p:txBody>
      </p:sp>
    </p:spTree>
    <p:extLst>
      <p:ext uri="{BB962C8B-B14F-4D97-AF65-F5344CB8AC3E}">
        <p14:creationId xmlns:p14="http://schemas.microsoft.com/office/powerpoint/2010/main" val="39956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C505A31-D89A-B04B-BECD-D9325FA28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1" dirty="0">
                <a:solidFill>
                  <a:srgbClr val="FFFF00"/>
                </a:solidFill>
              </a:rPr>
              <a:t>Dissociation</a:t>
            </a:r>
            <a:r>
              <a:rPr lang="en-US" sz="4000" b="1" dirty="0"/>
              <a:t> and Ions Present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659360-28EB-E845-AA83-25EB39E14D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1560" y="1394460"/>
            <a:ext cx="9518579" cy="488061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Dissociation</a:t>
            </a:r>
            <a:r>
              <a:rPr lang="en-US" sz="2800" dirty="0"/>
              <a:t> = a salt dissolving into its ions: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moles of ions are in a solution of 1 mole of </a:t>
            </a:r>
            <a:r>
              <a:rPr lang="en-US" dirty="0" err="1"/>
              <a:t>NaCl</a:t>
            </a:r>
            <a:r>
              <a:rPr lang="en-US" dirty="0"/>
              <a:t>?</a:t>
            </a:r>
          </a:p>
          <a:p>
            <a:r>
              <a:rPr lang="en-US" dirty="0"/>
              <a:t>How many moles of ions are in solutions of 1 mole of each of the following?: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7C4BFB33-1FD6-4043-B927-5E679D172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64804"/>
              </p:ext>
            </p:extLst>
          </p:nvPr>
        </p:nvGraphicFramePr>
        <p:xfrm>
          <a:off x="2777490" y="3117271"/>
          <a:ext cx="5535930" cy="83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1676160" imgH="253800" progId="Equation.3">
                  <p:embed/>
                </p:oleObj>
              </mc:Choice>
              <mc:Fallback>
                <p:oleObj name="Equation" r:id="rId3" imgW="1676160" imgH="253800" progId="Equation.3">
                  <p:embed/>
                  <p:pic>
                    <p:nvPicPr>
                      <p:cNvPr id="58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490" y="3117271"/>
                        <a:ext cx="5535930" cy="8387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DAC5C196-98C4-EE43-A5A9-BC468F305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914302"/>
              </p:ext>
            </p:extLst>
          </p:nvPr>
        </p:nvGraphicFramePr>
        <p:xfrm>
          <a:off x="1691640" y="5295265"/>
          <a:ext cx="3688080" cy="608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5" imgW="1460160" imgH="241200" progId="Equation.3">
                  <p:embed/>
                </p:oleObj>
              </mc:Choice>
              <mc:Fallback>
                <p:oleObj name="Equation" r:id="rId5" imgW="1460160" imgH="241200" progId="Equation.3">
                  <p:embed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40" y="5295265"/>
                        <a:ext cx="3688080" cy="60888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46B946E-B606-C84A-B7BC-AEBC89616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381551"/>
              </p:ext>
            </p:extLst>
          </p:nvPr>
        </p:nvGraphicFramePr>
        <p:xfrm>
          <a:off x="5810849" y="5295265"/>
          <a:ext cx="4121821" cy="58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7" imgW="1790640" imgH="253800" progId="Equation.3">
                  <p:embed/>
                </p:oleObj>
              </mc:Choice>
              <mc:Fallback>
                <p:oleObj name="Equation" r:id="rId7" imgW="1790640" imgH="253800" progId="Equation.3">
                  <p:embed/>
                  <p:pic>
                    <p:nvPicPr>
                      <p:cNvPr id="58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849" y="5295265"/>
                        <a:ext cx="4121821" cy="5848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120B1E0D-E4B8-2E47-8DF4-765DC5015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81343"/>
              </p:ext>
            </p:extLst>
          </p:nvPr>
        </p:nvGraphicFramePr>
        <p:xfrm>
          <a:off x="3867150" y="6041808"/>
          <a:ext cx="4191000" cy="66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9" imgW="1600200" imgH="253800" progId="Equation.3">
                  <p:embed/>
                </p:oleObj>
              </mc:Choice>
              <mc:Fallback>
                <p:oleObj name="Equation" r:id="rId9" imgW="1600200" imgH="253800" progId="Equation.3">
                  <p:embed/>
                  <p:pic>
                    <p:nvPicPr>
                      <p:cNvPr id="58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6041808"/>
                        <a:ext cx="4191000" cy="66442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8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1DF3143-6245-3948-9125-92D1CFB16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800" dirty="0"/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C1FDDD-DA88-ED46-9765-DCA2A5A000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97876" y="1845561"/>
            <a:ext cx="9172263" cy="420438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FFFF"/>
                </a:solidFill>
              </a:rPr>
              <a:t>Solvent</a:t>
            </a:r>
          </a:p>
          <a:p>
            <a:pPr lvl="1"/>
            <a:r>
              <a:rPr lang="en-US" dirty="0">
                <a:solidFill>
                  <a:srgbClr val="00FFFF"/>
                </a:solidFill>
              </a:rPr>
              <a:t>dissolving medium</a:t>
            </a:r>
            <a:endParaRPr lang="en-US" dirty="0"/>
          </a:p>
          <a:p>
            <a:pPr lvl="1"/>
            <a:r>
              <a:rPr lang="en-US" dirty="0"/>
              <a:t>(…the </a:t>
            </a:r>
            <a:r>
              <a:rPr lang="en-US" dirty="0">
                <a:solidFill>
                  <a:srgbClr val="00FFFF"/>
                </a:solidFill>
              </a:rPr>
              <a:t>dissolver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FF00"/>
                </a:solidFill>
              </a:rPr>
              <a:t>Solute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dissolved substance</a:t>
            </a:r>
            <a:endParaRPr lang="en-US" dirty="0"/>
          </a:p>
          <a:p>
            <a:pPr lvl="1"/>
            <a:r>
              <a:rPr lang="en-US" dirty="0"/>
              <a:t>(the </a:t>
            </a:r>
            <a:r>
              <a:rPr lang="en-US" dirty="0" err="1">
                <a:solidFill>
                  <a:srgbClr val="FFFF00"/>
                </a:solidFill>
              </a:rPr>
              <a:t>dissolvey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FF00"/>
                </a:solidFill>
              </a:rPr>
              <a:t>Solution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solute </a:t>
            </a:r>
            <a:r>
              <a:rPr lang="en-US" dirty="0"/>
              <a:t>and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00FFFF"/>
                </a:solidFill>
              </a:rPr>
              <a:t>solvent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/>
              <a:t>together</a:t>
            </a:r>
            <a:endParaRPr lang="en-US" dirty="0"/>
          </a:p>
          <a:p>
            <a:r>
              <a:rPr lang="en-US" dirty="0"/>
              <a:t>Solvents and solutes can be any </a:t>
            </a:r>
            <a:r>
              <a:rPr lang="en-US" b="1" i="1" dirty="0"/>
              <a:t>phase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Solid, liquid, gas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07FADF7-5428-2E4E-9F19-70908DBC98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22220" y="634085"/>
            <a:ext cx="8613347" cy="125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chemeClr val="tx1"/>
                </a:solidFill>
              </a:rPr>
              <a:t>Parts of a </a:t>
            </a:r>
            <a:r>
              <a:rPr lang="en-US" sz="5400" b="1" dirty="0">
                <a:solidFill>
                  <a:srgbClr val="00FF0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0160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1A83B1B-0F12-8F46-8674-613AB12EB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/>
              <a:t>Electrolytes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66D230C-C162-B14E-9325-4A9176C4FE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2663" y="1703388"/>
            <a:ext cx="9586912" cy="48917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FFCC"/>
                </a:solidFill>
              </a:rPr>
              <a:t>Electrolytes</a:t>
            </a:r>
            <a:endParaRPr lang="en-US" dirty="0"/>
          </a:p>
          <a:p>
            <a:pPr lvl="1"/>
            <a:r>
              <a:rPr lang="en-US" dirty="0"/>
              <a:t>Solutions that </a:t>
            </a:r>
            <a:r>
              <a:rPr lang="en-US" dirty="0">
                <a:solidFill>
                  <a:srgbClr val="00FFCC"/>
                </a:solidFill>
              </a:rPr>
              <a:t>conduct electricity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FF00"/>
                </a:solidFill>
              </a:rPr>
              <a:t>Ionic solutions</a:t>
            </a:r>
            <a:r>
              <a:rPr lang="en-US" dirty="0"/>
              <a:t> are </a:t>
            </a:r>
            <a:r>
              <a:rPr lang="en-US" dirty="0">
                <a:solidFill>
                  <a:srgbClr val="FFFF00"/>
                </a:solidFill>
              </a:rPr>
              <a:t>electrolytes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FF00"/>
                </a:solidFill>
              </a:rPr>
              <a:t>Covalent solutions</a:t>
            </a:r>
            <a:r>
              <a:rPr lang="en-US" dirty="0"/>
              <a:t> are </a:t>
            </a:r>
            <a:r>
              <a:rPr lang="en-US" dirty="0">
                <a:solidFill>
                  <a:srgbClr val="00FF00"/>
                </a:solidFill>
              </a:rPr>
              <a:t>nonelectrolytes</a:t>
            </a:r>
            <a:r>
              <a:rPr lang="en-US" dirty="0"/>
              <a:t>.</a:t>
            </a:r>
          </a:p>
          <a:p>
            <a:r>
              <a:rPr lang="en-US" dirty="0"/>
              <a:t>Is saltwater (</a:t>
            </a:r>
            <a:r>
              <a:rPr lang="en-US" dirty="0" err="1"/>
              <a:t>NaCl</a:t>
            </a:r>
            <a:r>
              <a:rPr lang="en-US" dirty="0"/>
              <a:t> in water) an electrolyte?</a:t>
            </a:r>
          </a:p>
          <a:p>
            <a:r>
              <a:rPr lang="en-US" dirty="0"/>
              <a:t>Is sugar water 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in water) an electrolyte?</a:t>
            </a:r>
          </a:p>
          <a:p>
            <a:r>
              <a:rPr lang="en-US" dirty="0"/>
              <a:t>Conductivity tester</a:t>
            </a:r>
          </a:p>
          <a:p>
            <a:r>
              <a:rPr lang="en-US" dirty="0"/>
              <a:t>Can tell us if a solution is an electrolyte, and sometimes, how </a:t>
            </a:r>
            <a:r>
              <a:rPr lang="en-US" i="1" dirty="0"/>
              <a:t>strong</a:t>
            </a:r>
            <a:r>
              <a:rPr lang="en-US" dirty="0"/>
              <a:t> an electrolyte is.</a:t>
            </a:r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C1D01AD3-FB3D-EE4D-A0FB-9DB440E75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758653"/>
              </p:ext>
            </p:extLst>
          </p:nvPr>
        </p:nvGraphicFramePr>
        <p:xfrm>
          <a:off x="6381750" y="1134397"/>
          <a:ext cx="49530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676160" imgH="253800" progId="Equation.3">
                  <p:embed/>
                </p:oleObj>
              </mc:Choice>
              <mc:Fallback>
                <p:oleObj name="Equation" r:id="rId3" imgW="1676160" imgH="253800" progId="Equation.3">
                  <p:embed/>
                  <p:pic>
                    <p:nvPicPr>
                      <p:cNvPr id="38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1134397"/>
                        <a:ext cx="4953000" cy="7508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3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134CB0-30DF-F24C-B51D-C3B46B0BA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Soluble and </a:t>
            </a:r>
            <a:r>
              <a:rPr lang="en-US" sz="4000" b="1" i="1" dirty="0"/>
              <a:t>Insoluble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3CBFC5-FFC1-E746-837C-147F91F65C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9038" y="1703388"/>
            <a:ext cx="9380537" cy="4346575"/>
          </a:xfrm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Soluble </a:t>
            </a:r>
            <a:r>
              <a:rPr lang="en-US" i="1" dirty="0"/>
              <a:t>means: </a:t>
            </a:r>
            <a:r>
              <a:rPr lang="en-US" i="1" dirty="0">
                <a:solidFill>
                  <a:srgbClr val="FFFF00"/>
                </a:solidFill>
              </a:rPr>
              <a:t>able to be dissolved</a:t>
            </a:r>
            <a:r>
              <a:rPr lang="en-US" i="1" dirty="0"/>
              <a:t>.</a:t>
            </a:r>
          </a:p>
          <a:p>
            <a:r>
              <a:rPr lang="en-US" dirty="0">
                <a:solidFill>
                  <a:srgbClr val="00FF00"/>
                </a:solidFill>
              </a:rPr>
              <a:t>Ionic solids</a:t>
            </a:r>
            <a:r>
              <a:rPr lang="en-US" dirty="0"/>
              <a:t> (</a:t>
            </a:r>
            <a:r>
              <a:rPr lang="en-US" dirty="0" err="1"/>
              <a:t>cation</a:t>
            </a:r>
            <a:r>
              <a:rPr lang="en-US" dirty="0"/>
              <a:t> and anion) </a:t>
            </a:r>
            <a:r>
              <a:rPr lang="en-US" dirty="0">
                <a:solidFill>
                  <a:srgbClr val="00FF00"/>
                </a:solidFill>
              </a:rPr>
              <a:t>dissociate into their ions</a:t>
            </a:r>
            <a:r>
              <a:rPr lang="en-US" dirty="0"/>
              <a:t> in water.</a:t>
            </a:r>
          </a:p>
          <a:p>
            <a:r>
              <a:rPr lang="en-US" dirty="0">
                <a:solidFill>
                  <a:srgbClr val="FF9933"/>
                </a:solidFill>
              </a:rPr>
              <a:t>Covalent solids</a:t>
            </a:r>
            <a:r>
              <a:rPr lang="en-US" dirty="0"/>
              <a:t> (like sugar) dissolve when they are </a:t>
            </a:r>
            <a:r>
              <a:rPr lang="en-US" i="1" dirty="0">
                <a:solidFill>
                  <a:srgbClr val="FF9933"/>
                </a:solidFill>
              </a:rPr>
              <a:t>relatively polar</a:t>
            </a:r>
            <a:r>
              <a:rPr lang="en-US" dirty="0"/>
              <a:t>.</a:t>
            </a:r>
          </a:p>
          <a:p>
            <a:r>
              <a:rPr lang="en-US" dirty="0"/>
              <a:t>The dissolved particles cannot be easily seen or separated from the solution.</a:t>
            </a:r>
          </a:p>
          <a:p>
            <a:r>
              <a:rPr lang="en-US" dirty="0">
                <a:solidFill>
                  <a:srgbClr val="00FFFF"/>
                </a:solidFill>
              </a:rPr>
              <a:t>“Like dissolves like”</a:t>
            </a:r>
            <a:endParaRPr lang="en-US" dirty="0"/>
          </a:p>
          <a:p>
            <a:r>
              <a:rPr lang="en-US" dirty="0">
                <a:solidFill>
                  <a:srgbClr val="B2B2B2"/>
                </a:solidFill>
              </a:rPr>
              <a:t>Alloys are solutions of metals!</a:t>
            </a:r>
          </a:p>
          <a:p>
            <a:r>
              <a:rPr lang="en-US" dirty="0">
                <a:solidFill>
                  <a:srgbClr val="FFFF00"/>
                </a:solidFill>
              </a:rPr>
              <a:t>Solubility depends upon temperature…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8DF28E-4602-0648-BB68-5BC6DF61B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7680" y="0"/>
            <a:ext cx="3276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waterHbonds">
            <a:extLst>
              <a:ext uri="{FF2B5EF4-FFF2-40B4-BE49-F238E27FC236}">
                <a16:creationId xmlns:a16="http://schemas.microsoft.com/office/drawing/2014/main" id="{C9F98102-B6B9-C743-9163-76255FBF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0680" y="5556250"/>
            <a:ext cx="2133600" cy="130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71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91761A9-1BD2-4643-9290-FD7443886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777777">
              <a:alpha val="60001"/>
            </a:srgb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Increasing temperature </a:t>
            </a:r>
            <a:r>
              <a:rPr lang="en-US" sz="3200" dirty="0">
                <a:solidFill>
                  <a:srgbClr val="FFFF00"/>
                </a:solidFill>
              </a:rPr>
              <a:t>increases</a:t>
            </a:r>
            <a:r>
              <a:rPr lang="en-US" sz="3200" dirty="0"/>
              <a:t> the solubility of </a:t>
            </a:r>
            <a:r>
              <a:rPr lang="en-US" sz="3200" dirty="0">
                <a:solidFill>
                  <a:srgbClr val="FFFF00"/>
                </a:solidFill>
              </a:rPr>
              <a:t>solids</a:t>
            </a:r>
            <a:r>
              <a:rPr lang="en-US" sz="3200" dirty="0"/>
              <a:t> in liquids</a:t>
            </a:r>
            <a:br>
              <a:rPr lang="en-US" sz="3200" dirty="0"/>
            </a:br>
            <a:r>
              <a:rPr lang="en-US" sz="3200" dirty="0"/>
              <a:t>Increasing temperature </a:t>
            </a:r>
            <a:r>
              <a:rPr lang="en-US" sz="3200" i="1" dirty="0">
                <a:solidFill>
                  <a:srgbClr val="00FFFF"/>
                </a:solidFill>
              </a:rPr>
              <a:t>decreases</a:t>
            </a:r>
            <a:r>
              <a:rPr lang="en-US" sz="3200" dirty="0"/>
              <a:t> the solubility of </a:t>
            </a:r>
            <a:r>
              <a:rPr lang="en-US" sz="3200" dirty="0">
                <a:solidFill>
                  <a:srgbClr val="00FFFF"/>
                </a:solidFill>
              </a:rPr>
              <a:t>gases</a:t>
            </a:r>
            <a:r>
              <a:rPr lang="en-US" sz="3200" dirty="0"/>
              <a:t> in liquids! …</a:t>
            </a:r>
          </a:p>
        </p:txBody>
      </p:sp>
      <p:pic>
        <p:nvPicPr>
          <p:cNvPr id="7" name="Picture 3" descr="FG13_17">
            <a:extLst>
              <a:ext uri="{FF2B5EF4-FFF2-40B4-BE49-F238E27FC236}">
                <a16:creationId xmlns:a16="http://schemas.microsoft.com/office/drawing/2014/main" id="{F631FA31-094E-9E4E-900D-0647036EA9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5375" y="2538063"/>
            <a:ext cx="3892550" cy="3826574"/>
          </a:xfrm>
          <a:noFill/>
          <a:ln w="25400">
            <a:solidFill>
              <a:srgbClr val="FFFF00"/>
            </a:solidFill>
          </a:ln>
        </p:spPr>
      </p:pic>
      <p:pic>
        <p:nvPicPr>
          <p:cNvPr id="8" name="Picture 4" descr="FG13_18">
            <a:extLst>
              <a:ext uri="{FF2B5EF4-FFF2-40B4-BE49-F238E27FC236}">
                <a16:creationId xmlns:a16="http://schemas.microsoft.com/office/drawing/2014/main" id="{222DF8D2-CFAB-1641-80EA-BACA351932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8775" y="2568454"/>
            <a:ext cx="3852863" cy="3765792"/>
          </a:xfrm>
          <a:noFill/>
          <a:ln w="25400"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val="33456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BB9830D-E3F8-2C4F-9982-D6033753E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Gases in Liquids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C2AE2A-4939-6A4C-9212-4427A253E21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257300" y="1887522"/>
            <a:ext cx="4297680" cy="4162422"/>
          </a:xfrm>
        </p:spPr>
        <p:txBody>
          <a:bodyPr/>
          <a:lstStyle/>
          <a:p>
            <a:r>
              <a:rPr lang="en-US" dirty="0"/>
              <a:t>In addition to cold temperatures, </a:t>
            </a:r>
            <a:r>
              <a:rPr lang="en-US" dirty="0">
                <a:solidFill>
                  <a:srgbClr val="00FF00"/>
                </a:solidFill>
              </a:rPr>
              <a:t>high pressures increase solubility</a:t>
            </a:r>
            <a:r>
              <a:rPr lang="en-US" dirty="0"/>
              <a:t> of gasses in liquids.</a:t>
            </a:r>
          </a:p>
          <a:p>
            <a:r>
              <a:rPr lang="en-US" dirty="0">
                <a:solidFill>
                  <a:srgbClr val="FFFF00"/>
                </a:solidFill>
              </a:rPr>
              <a:t>Henry’s Law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solubility of a gas in a liquid increases with increasing pressure of that gas above the liquid.</a:t>
            </a:r>
          </a:p>
        </p:txBody>
      </p:sp>
      <p:pic>
        <p:nvPicPr>
          <p:cNvPr id="7" name="Picture 4" descr="Fg13_14">
            <a:extLst>
              <a:ext uri="{FF2B5EF4-FFF2-40B4-BE49-F238E27FC236}">
                <a16:creationId xmlns:a16="http://schemas.microsoft.com/office/drawing/2014/main" id="{61DF6FA5-BC45-204A-98CB-1C6CB269EF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913" y="2661474"/>
            <a:ext cx="3895725" cy="2779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7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BB522EF-0987-7742-980B-E77FDFDF3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/>
              <a:t>Saturation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A6585DA-EAAC-EC44-8A82-5DFB75C771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4470" y="1885285"/>
            <a:ext cx="9095669" cy="456123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Saturated Solution</a:t>
            </a:r>
            <a:endParaRPr lang="en-US" dirty="0"/>
          </a:p>
          <a:p>
            <a:pPr lvl="1"/>
            <a:r>
              <a:rPr lang="en-US" dirty="0"/>
              <a:t>solution has as much solute as it will allow, adding more solute = </a:t>
            </a:r>
            <a:r>
              <a:rPr lang="en-US" i="1" dirty="0"/>
              <a:t>just fall through solution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FF99"/>
                </a:solidFill>
              </a:rPr>
              <a:t>Unsaturated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99"/>
                </a:solidFill>
              </a:rPr>
              <a:t>Solution</a:t>
            </a:r>
          </a:p>
          <a:p>
            <a:pPr lvl="1"/>
            <a:r>
              <a:rPr lang="en-US" dirty="0"/>
              <a:t>more solute can dissolve into solution </a:t>
            </a:r>
          </a:p>
          <a:p>
            <a:r>
              <a:rPr lang="en-US" dirty="0">
                <a:solidFill>
                  <a:srgbClr val="CC9900"/>
                </a:solidFill>
              </a:rPr>
              <a:t>Supersaturated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Solution</a:t>
            </a:r>
          </a:p>
          <a:p>
            <a:pPr lvl="1"/>
            <a:r>
              <a:rPr lang="en-US" dirty="0"/>
              <a:t>too much solute in solution</a:t>
            </a:r>
            <a:r>
              <a:rPr lang="en-US" i="1" dirty="0"/>
              <a:t> - some solute will leave the solution</a:t>
            </a:r>
          </a:p>
          <a:p>
            <a:pPr lvl="1"/>
            <a:r>
              <a:rPr lang="en-US" dirty="0">
                <a:solidFill>
                  <a:srgbClr val="00FFFF"/>
                </a:solidFill>
              </a:rPr>
              <a:t>Solvent-Solute Molecule Interactions</a:t>
            </a:r>
          </a:p>
          <a:p>
            <a:pPr lvl="1"/>
            <a:r>
              <a:rPr lang="en-US" dirty="0"/>
              <a:t>As </a:t>
            </a:r>
            <a:r>
              <a:rPr lang="en-US" i="1" dirty="0">
                <a:solidFill>
                  <a:srgbClr val="66FF33"/>
                </a:solidFill>
              </a:rPr>
              <a:t>interactions increase</a:t>
            </a:r>
            <a:r>
              <a:rPr lang="en-US" dirty="0"/>
              <a:t>, rate of dissolving …?</a:t>
            </a:r>
          </a:p>
          <a:p>
            <a:r>
              <a:rPr lang="en-US" sz="2800" dirty="0">
                <a:solidFill>
                  <a:srgbClr val="92D050"/>
                </a:solidFill>
              </a:rPr>
              <a:t>What actions speed up dissolving?</a:t>
            </a:r>
          </a:p>
        </p:txBody>
      </p:sp>
    </p:spTree>
    <p:extLst>
      <p:ext uri="{BB962C8B-B14F-4D97-AF65-F5344CB8AC3E}">
        <p14:creationId xmlns:p14="http://schemas.microsoft.com/office/powerpoint/2010/main" val="421932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54D530F-86CE-5F48-9637-2B101DA41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Special Types of Mixtures - </a:t>
            </a:r>
            <a:r>
              <a:rPr lang="en-US" sz="4000" dirty="0">
                <a:solidFill>
                  <a:srgbClr val="FF0066"/>
                </a:solidFill>
              </a:rPr>
              <a:t>Suspensions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F3E0E49-2E8D-EB42-8199-BE0B55EF3D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68780" y="1885285"/>
            <a:ext cx="8901359" cy="4164659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Suspensions</a:t>
            </a:r>
          </a:p>
          <a:p>
            <a:pPr lvl="1"/>
            <a:r>
              <a:rPr lang="en-US" dirty="0"/>
              <a:t>solute particles are </a:t>
            </a:r>
            <a:r>
              <a:rPr lang="en-US" dirty="0">
                <a:solidFill>
                  <a:srgbClr val="FF0066"/>
                </a:solidFill>
              </a:rPr>
              <a:t>very large</a:t>
            </a:r>
            <a:r>
              <a:rPr lang="en-US" dirty="0"/>
              <a:t>, so they </a:t>
            </a:r>
            <a:r>
              <a:rPr lang="en-US" dirty="0">
                <a:solidFill>
                  <a:srgbClr val="FF0066"/>
                </a:solidFill>
              </a:rPr>
              <a:t>don’t completely dissolve</a:t>
            </a:r>
            <a:r>
              <a:rPr lang="en-US" dirty="0"/>
              <a:t> into their solvent.</a:t>
            </a:r>
          </a:p>
          <a:p>
            <a:r>
              <a:rPr lang="en-US" dirty="0"/>
              <a:t>Solute particles will settle out of the solution if left undisturbed. – this creates two </a:t>
            </a:r>
            <a:r>
              <a:rPr lang="en-US" i="1" dirty="0">
                <a:solidFill>
                  <a:srgbClr val="00FFFF"/>
                </a:solidFill>
              </a:rPr>
              <a:t>pha</a:t>
            </a:r>
            <a:r>
              <a:rPr lang="en-US" i="1" dirty="0">
                <a:solidFill>
                  <a:srgbClr val="FFFF00"/>
                </a:solidFill>
              </a:rPr>
              <a:t>ses</a:t>
            </a:r>
            <a:r>
              <a:rPr lang="en-US" dirty="0"/>
              <a:t>.</a:t>
            </a:r>
          </a:p>
          <a:p>
            <a:r>
              <a:rPr lang="en-US" dirty="0"/>
              <a:t>Muddy water and Italian salad dressing are good examples of suspensions.</a:t>
            </a:r>
          </a:p>
          <a:p>
            <a:endParaRPr lang="en-US" dirty="0"/>
          </a:p>
        </p:txBody>
      </p:sp>
      <p:pic>
        <p:nvPicPr>
          <p:cNvPr id="8" name="Picture 7" descr="saladdressingpvc">
            <a:hlinkClick r:id="rId2"/>
            <a:extLst>
              <a:ext uri="{FF2B5EF4-FFF2-40B4-BE49-F238E27FC236}">
                <a16:creationId xmlns:a16="http://schemas.microsoft.com/office/drawing/2014/main" id="{87ADFE1D-EBF7-A240-A178-D3711BED3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1680" y="5146974"/>
            <a:ext cx="1524000" cy="1143000"/>
          </a:xfrm>
          <a:prstGeom prst="rect">
            <a:avLst/>
          </a:prstGeom>
          <a:noFill/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E6EE292-94C0-1744-AEED-11395925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1773" y="0"/>
            <a:ext cx="22939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24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F72E4B-72E7-5149-864F-E09A5252A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Special Types of Mixtures</a:t>
            </a:r>
            <a:br>
              <a:rPr lang="en-US" sz="4000" b="1" dirty="0"/>
            </a:br>
            <a:r>
              <a:rPr lang="en-US" sz="4000" b="1" dirty="0">
                <a:solidFill>
                  <a:srgbClr val="66FF33"/>
                </a:solidFill>
              </a:rPr>
              <a:t>Colloids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7D96D7-D8AB-3744-B182-0BD7BD61A6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0170" y="1988820"/>
            <a:ext cx="9209969" cy="43319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66FF33"/>
                </a:solidFill>
              </a:rPr>
              <a:t>Colloids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solute particle is </a:t>
            </a:r>
            <a:r>
              <a:rPr lang="en-US" dirty="0">
                <a:solidFill>
                  <a:srgbClr val="66FF33"/>
                </a:solidFill>
              </a:rPr>
              <a:t>smaller than particles in a suspension</a:t>
            </a:r>
            <a:r>
              <a:rPr lang="en-US" dirty="0"/>
              <a:t>, but </a:t>
            </a:r>
            <a:r>
              <a:rPr lang="en-US" dirty="0">
                <a:solidFill>
                  <a:srgbClr val="66FF33"/>
                </a:solidFill>
              </a:rPr>
              <a:t>not small enough to dissolve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Colloids have two </a:t>
            </a:r>
            <a:r>
              <a:rPr lang="en-US" b="1" u="sng" dirty="0">
                <a:solidFill>
                  <a:srgbClr val="FFFF00"/>
                </a:solidFill>
              </a:rPr>
              <a:t>p</a:t>
            </a:r>
            <a:r>
              <a:rPr lang="en-US" b="1" u="sng" dirty="0">
                <a:solidFill>
                  <a:srgbClr val="00FFFF"/>
                </a:solidFill>
              </a:rPr>
              <a:t>h</a:t>
            </a:r>
            <a:r>
              <a:rPr lang="en-US" b="1" u="sng" dirty="0">
                <a:solidFill>
                  <a:srgbClr val="FFFF00"/>
                </a:solidFill>
              </a:rPr>
              <a:t>a</a:t>
            </a:r>
            <a:r>
              <a:rPr lang="en-US" b="1" u="sng" dirty="0">
                <a:solidFill>
                  <a:srgbClr val="00FFFF"/>
                </a:solidFill>
              </a:rPr>
              <a:t>s</a:t>
            </a:r>
            <a:r>
              <a:rPr lang="en-US" b="1" u="sng" dirty="0">
                <a:solidFill>
                  <a:srgbClr val="FFFF00"/>
                </a:solidFill>
              </a:rPr>
              <a:t>e</a:t>
            </a:r>
            <a:r>
              <a:rPr lang="en-US" b="1" u="sng" dirty="0">
                <a:solidFill>
                  <a:srgbClr val="00FFFF"/>
                </a:solidFill>
              </a:rPr>
              <a:t>s</a:t>
            </a:r>
            <a:r>
              <a:rPr lang="en-US" u="sng" dirty="0"/>
              <a:t>: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FFFF00"/>
                </a:solidFill>
              </a:rPr>
              <a:t>Dispersed phase</a:t>
            </a:r>
            <a:r>
              <a:rPr lang="en-US" dirty="0"/>
              <a:t> – the </a:t>
            </a:r>
            <a:r>
              <a:rPr lang="en-US" dirty="0">
                <a:solidFill>
                  <a:srgbClr val="FFFF00"/>
                </a:solidFill>
              </a:rPr>
              <a:t>solute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FFFF"/>
                </a:solidFill>
              </a:rPr>
              <a:t>Dispersing medium</a:t>
            </a:r>
            <a:r>
              <a:rPr lang="en-US" dirty="0"/>
              <a:t> – the </a:t>
            </a:r>
            <a:r>
              <a:rPr lang="en-US" dirty="0">
                <a:solidFill>
                  <a:srgbClr val="00FFFF"/>
                </a:solidFill>
              </a:rPr>
              <a:t>solvent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Mayonnaise and hair gel are good examples of colloids.</a:t>
            </a:r>
          </a:p>
          <a:p>
            <a:pPr>
              <a:lnSpc>
                <a:spcPct val="90000"/>
              </a:lnSpc>
            </a:pPr>
            <a:r>
              <a:rPr lang="en-US" dirty="0"/>
              <a:t>There are 8 types of colloids, found on your handout</a:t>
            </a:r>
          </a:p>
        </p:txBody>
      </p:sp>
      <p:pic>
        <p:nvPicPr>
          <p:cNvPr id="6" name="Picture 8" descr="mayonnaise">
            <a:hlinkClick r:id="rId2"/>
            <a:extLst>
              <a:ext uri="{FF2B5EF4-FFF2-40B4-BE49-F238E27FC236}">
                <a16:creationId xmlns:a16="http://schemas.microsoft.com/office/drawing/2014/main" id="{C4AE393A-89DA-1446-A4EA-2136BC84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1014" y="5162550"/>
            <a:ext cx="619125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{6E6316EC-22A5-E242-9720-E44024721603}tf16401378</Template>
  <TotalTime>89</TotalTime>
  <Words>629</Words>
  <Application>Microsoft Macintosh PowerPoint</Application>
  <PresentationFormat>Widescreen</PresentationFormat>
  <Paragraphs>108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MS Shell Dlg 2</vt:lpstr>
      <vt:lpstr>Tahoma</vt:lpstr>
      <vt:lpstr>Wingdings</vt:lpstr>
      <vt:lpstr>Wingdings 3</vt:lpstr>
      <vt:lpstr>Madison</vt:lpstr>
      <vt:lpstr>Equation</vt:lpstr>
      <vt:lpstr>What are they? Where do we find them? How do we describe                them?</vt:lpstr>
      <vt:lpstr> </vt:lpstr>
      <vt:lpstr>Electrolytes</vt:lpstr>
      <vt:lpstr>Soluble and Insoluble</vt:lpstr>
      <vt:lpstr>Increasing temperature increases the solubility of solids in liquids Increasing temperature decreases the solubility of gases in liquids! …</vt:lpstr>
      <vt:lpstr>Gases in Liquids</vt:lpstr>
      <vt:lpstr>Saturation</vt:lpstr>
      <vt:lpstr>Special Types of Mixtures - Suspensions</vt:lpstr>
      <vt:lpstr>Special Types of Mixtures Colloids</vt:lpstr>
      <vt:lpstr>8 Types of Colloids</vt:lpstr>
      <vt:lpstr>The Tyndall Effect</vt:lpstr>
      <vt:lpstr>Dissociation and Ions Present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they? Where do we find them? How do we describe                them?</dc:title>
  <dc:creator>Microsoft Office User</dc:creator>
  <cp:lastModifiedBy>Microsoft Office User</cp:lastModifiedBy>
  <cp:revision>8</cp:revision>
  <dcterms:created xsi:type="dcterms:W3CDTF">2020-04-21T22:56:18Z</dcterms:created>
  <dcterms:modified xsi:type="dcterms:W3CDTF">2020-04-22T00:34:36Z</dcterms:modified>
</cp:coreProperties>
</file>